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29.09.2016</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29.09.2016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29.09.2016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29.09.2016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29.09.2016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29.09.2016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29.09.2016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29.09.2016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29.09.2016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29.09.2016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29.09.2016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29.09.2016</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lgn="ctr">
              <a:buNone/>
            </a:pPr>
            <a:r>
              <a:rPr lang="ru-RU" dirty="0" smtClean="0"/>
              <a:t>Презентацию подготовила учитель русского языка и литературы</a:t>
            </a:r>
          </a:p>
          <a:p>
            <a:pPr algn="ctr">
              <a:buNone/>
            </a:pPr>
            <a:r>
              <a:rPr lang="ru-RU" dirty="0" smtClean="0"/>
              <a:t>МБОУ «</a:t>
            </a:r>
            <a:r>
              <a:rPr lang="ru-RU" dirty="0" err="1" smtClean="0"/>
              <a:t>Теренсайская</a:t>
            </a:r>
            <a:r>
              <a:rPr lang="ru-RU" dirty="0" smtClean="0"/>
              <a:t> средняя общеобразовательная школа им. И.Ф. Павлова»</a:t>
            </a:r>
          </a:p>
          <a:p>
            <a:pPr algn="ctr">
              <a:buNone/>
            </a:pPr>
            <a:r>
              <a:rPr lang="ru-RU" dirty="0" err="1" smtClean="0"/>
              <a:t>Мендыбаева</a:t>
            </a:r>
            <a:r>
              <a:rPr lang="ru-RU" dirty="0" smtClean="0"/>
              <a:t> </a:t>
            </a:r>
            <a:r>
              <a:rPr lang="ru-RU" dirty="0" err="1" smtClean="0"/>
              <a:t>Аймжан</a:t>
            </a:r>
            <a:r>
              <a:rPr lang="ru-RU" dirty="0" smtClean="0"/>
              <a:t> </a:t>
            </a:r>
            <a:r>
              <a:rPr lang="ru-RU" dirty="0" err="1" smtClean="0"/>
              <a:t>Амангельдиновна</a:t>
            </a:r>
            <a:r>
              <a:rPr lang="ru-RU" dirty="0" smtClean="0"/>
              <a:t>.</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lgn="ctr">
              <a:buNone/>
            </a:pPr>
            <a:r>
              <a:rPr lang="ru-RU" dirty="0" smtClean="0">
                <a:latin typeface="Book Antiqua" pitchFamily="18" charset="0"/>
              </a:rPr>
              <a:t>Сложноподчиненные предложения с придаточными сравнительными. </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lgn="ctr">
              <a:buNone/>
            </a:pPr>
            <a:r>
              <a:rPr lang="ru-RU" sz="4800" b="1" dirty="0" smtClean="0">
                <a:latin typeface="AnastasiaScript" pitchFamily="2" charset="0"/>
              </a:rPr>
              <a:t>«Многие русские слова сами по себе излучают поэзию, подобно тому как драгоценные камни излучают таинственный блеск».</a:t>
            </a:r>
          </a:p>
          <a:p>
            <a:pPr algn="r">
              <a:buNone/>
            </a:pPr>
            <a:r>
              <a:rPr lang="ru-RU" dirty="0" smtClean="0"/>
              <a:t> </a:t>
            </a:r>
          </a:p>
          <a:p>
            <a:pPr algn="r">
              <a:buNone/>
            </a:pPr>
            <a:r>
              <a:rPr lang="ru-RU" dirty="0" smtClean="0">
                <a:latin typeface="Book Antiqua" pitchFamily="18" charset="0"/>
              </a:rPr>
              <a:t>К. Г. Паустовский.</a:t>
            </a: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atin typeface="Book Antiqua" pitchFamily="18" charset="0"/>
              </a:rPr>
              <a:t>Не путай!</a:t>
            </a:r>
            <a:endParaRPr lang="ru-RU" b="1" dirty="0">
              <a:latin typeface="Book Antiqua" pitchFamily="18" charset="0"/>
            </a:endParaRPr>
          </a:p>
        </p:txBody>
      </p:sp>
      <p:sp>
        <p:nvSpPr>
          <p:cNvPr id="3" name="Содержимое 2"/>
          <p:cNvSpPr>
            <a:spLocks noGrp="1"/>
          </p:cNvSpPr>
          <p:nvPr>
            <p:ph idx="1"/>
          </p:nvPr>
        </p:nvSpPr>
        <p:spPr/>
        <p:txBody>
          <a:bodyPr>
            <a:normAutofit lnSpcReduction="10000"/>
          </a:bodyPr>
          <a:lstStyle/>
          <a:p>
            <a:pPr>
              <a:buNone/>
            </a:pPr>
            <a:r>
              <a:rPr lang="ru-RU" i="1" dirty="0" smtClean="0"/>
              <a:t>Придаточные образа действия и степени</a:t>
            </a:r>
            <a:endParaRPr lang="ru-RU" dirty="0" smtClean="0"/>
          </a:p>
          <a:p>
            <a:pPr>
              <a:buNone/>
            </a:pPr>
            <a:r>
              <a:rPr lang="ru-RU" i="1" dirty="0" smtClean="0"/>
              <a:t>1. Как? Каким образом?</a:t>
            </a:r>
            <a:endParaRPr lang="ru-RU" dirty="0" smtClean="0"/>
          </a:p>
          <a:p>
            <a:pPr>
              <a:buNone/>
            </a:pPr>
            <a:r>
              <a:rPr lang="ru-RU" i="1" dirty="0" smtClean="0"/>
              <a:t>    Как? В какой степени?</a:t>
            </a:r>
            <a:endParaRPr lang="ru-RU" dirty="0" smtClean="0"/>
          </a:p>
          <a:p>
            <a:pPr>
              <a:buNone/>
            </a:pPr>
            <a:r>
              <a:rPr lang="ru-RU" i="1" dirty="0" smtClean="0"/>
              <a:t>2. Поясняют словосочетания: глагол + указательное слово; указательное слово + наречие, сущ., прил.</a:t>
            </a:r>
            <a:endParaRPr lang="ru-RU" dirty="0" smtClean="0"/>
          </a:p>
          <a:p>
            <a:pPr>
              <a:buNone/>
            </a:pPr>
            <a:r>
              <a:rPr lang="ru-RU" i="1" dirty="0" smtClean="0"/>
              <a:t>3. Указательные слова обязательны, не могут быть опущены.</a:t>
            </a:r>
            <a:endParaRPr lang="ru-RU" dirty="0" smtClean="0"/>
          </a:p>
          <a:p>
            <a:pPr>
              <a:buNone/>
            </a:pPr>
            <a:r>
              <a:rPr lang="ru-RU" i="1" dirty="0" smtClean="0"/>
              <a:t>4. </a:t>
            </a:r>
            <a:r>
              <a:rPr lang="ru-RU" i="1" u="sng" dirty="0" smtClean="0"/>
              <a:t>Нет намека на сравнение. СПП с </a:t>
            </a:r>
            <a:r>
              <a:rPr lang="ru-RU" i="1" u="sng" dirty="0" err="1" smtClean="0"/>
              <a:t>придат</a:t>
            </a:r>
            <a:r>
              <a:rPr lang="ru-RU" i="1" u="sng" dirty="0" smtClean="0"/>
              <a:t>. Образа действия и степени очень часто путают с СПП с </a:t>
            </a:r>
            <a:r>
              <a:rPr lang="ru-RU" i="1" u="sng" dirty="0" err="1" smtClean="0"/>
              <a:t>придат</a:t>
            </a:r>
            <a:r>
              <a:rPr lang="ru-RU" i="1" u="sng" dirty="0" smtClean="0"/>
              <a:t>. сравнения.</a:t>
            </a:r>
            <a:endParaRPr lang="ru-RU" dirty="0" smtClean="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239000" cy="1463040"/>
          </a:xfrm>
        </p:spPr>
        <p:txBody>
          <a:bodyPr>
            <a:normAutofit fontScale="90000"/>
          </a:bodyPr>
          <a:lstStyle/>
          <a:p>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sz="2700" dirty="0" smtClean="0"/>
              <a:t>   </a:t>
            </a:r>
            <a:br>
              <a:rPr lang="ru-RU" sz="2700" dirty="0" smtClean="0"/>
            </a:br>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sz="3600" dirty="0" smtClean="0"/>
              <a:t/>
            </a:r>
            <a:br>
              <a:rPr lang="ru-RU" sz="3600" dirty="0" smtClean="0"/>
            </a:br>
            <a:r>
              <a:rPr lang="ru-RU" sz="2000" b="1" dirty="0" smtClean="0">
                <a:latin typeface="Book Antiqua" pitchFamily="18" charset="0"/>
              </a:rPr>
              <a:t>Преобразуйте </a:t>
            </a:r>
            <a:r>
              <a:rPr lang="ru-RU" sz="2000" b="1" dirty="0" smtClean="0">
                <a:latin typeface="Book Antiqua" pitchFamily="18" charset="0"/>
              </a:rPr>
              <a:t>предложения с обстоятельством сравнения в СПП с </a:t>
            </a:r>
            <a:r>
              <a:rPr lang="ru-RU" sz="2000" b="1" dirty="0" smtClean="0">
                <a:latin typeface="Book Antiqua" pitchFamily="18" charset="0"/>
              </a:rPr>
              <a:t>придаточным сравнительным</a:t>
            </a:r>
            <a:r>
              <a:rPr lang="ru-RU" sz="2000" dirty="0" smtClean="0">
                <a:latin typeface="Book Antiqua" pitchFamily="18" charset="0"/>
              </a:rPr>
              <a:t>.</a:t>
            </a:r>
            <a:r>
              <a:rPr lang="ru-RU" dirty="0" smtClean="0">
                <a:latin typeface="Book Antiqua" pitchFamily="18" charset="0"/>
              </a:rPr>
              <a:t/>
            </a:r>
            <a:br>
              <a:rPr lang="ru-RU" dirty="0" smtClean="0">
                <a:latin typeface="Book Antiqua" pitchFamily="18" charset="0"/>
              </a:rPr>
            </a:br>
            <a:endParaRPr lang="ru-RU" dirty="0">
              <a:latin typeface="Book Antiqua" pitchFamily="18" charset="0"/>
            </a:endParaRPr>
          </a:p>
        </p:txBody>
      </p:sp>
      <p:sp>
        <p:nvSpPr>
          <p:cNvPr id="3" name="Содержимое 2"/>
          <p:cNvSpPr>
            <a:spLocks noGrp="1"/>
          </p:cNvSpPr>
          <p:nvPr>
            <p:ph idx="1"/>
          </p:nvPr>
        </p:nvSpPr>
        <p:spPr/>
        <p:txBody>
          <a:bodyPr>
            <a:normAutofit/>
          </a:bodyPr>
          <a:lstStyle/>
          <a:p>
            <a:pPr>
              <a:buNone/>
            </a:pPr>
            <a:r>
              <a:rPr lang="ru-RU" i="1" dirty="0" smtClean="0"/>
              <a:t>          Костер </a:t>
            </a:r>
            <a:r>
              <a:rPr lang="ru-RU" i="1" dirty="0" smtClean="0"/>
              <a:t>перед нами расцвел большим </a:t>
            </a:r>
            <a:r>
              <a:rPr lang="ru-RU" i="1" dirty="0" smtClean="0"/>
              <a:t>красно-желтым </a:t>
            </a:r>
            <a:r>
              <a:rPr lang="ru-RU" i="1" dirty="0" smtClean="0"/>
              <a:t>цветком. Прозрачным ручьем текла речь оратора. Звездочкой на темном небе мелькнул вдруг огонек. Голубой лентой извивалась вдали река. Мягким ковром лежала под ногами зеленая хвоя. Алмазом горят на ветках берез дождевые капли. Железными прутьями хлестал дождь по лицу. Разноцветной скатертью расстилался перед путниками широкий луг.</a:t>
            </a:r>
            <a:endParaRPr lang="ru-RU" dirty="0" smtClean="0"/>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b="1" dirty="0" smtClean="0">
                <a:latin typeface="Book Antiqua" pitchFamily="18" charset="0"/>
              </a:rPr>
              <a:t>Закончите </a:t>
            </a:r>
            <a:r>
              <a:rPr lang="ru-RU" b="1" dirty="0" smtClean="0">
                <a:latin typeface="Book Antiqua" pitchFamily="18" charset="0"/>
              </a:rPr>
              <a:t>предложения.</a:t>
            </a:r>
            <a:br>
              <a:rPr lang="ru-RU" b="1" dirty="0" smtClean="0">
                <a:latin typeface="Book Antiqua" pitchFamily="18" charset="0"/>
              </a:rPr>
            </a:br>
            <a:endParaRPr lang="ru-RU" b="1" dirty="0">
              <a:latin typeface="Book Antiqua" pitchFamily="18" charset="0"/>
            </a:endParaRPr>
          </a:p>
        </p:txBody>
      </p:sp>
      <p:sp>
        <p:nvSpPr>
          <p:cNvPr id="3" name="Содержимое 2"/>
          <p:cNvSpPr>
            <a:spLocks noGrp="1"/>
          </p:cNvSpPr>
          <p:nvPr>
            <p:ph idx="1"/>
          </p:nvPr>
        </p:nvSpPr>
        <p:spPr/>
        <p:txBody>
          <a:bodyPr/>
          <a:lstStyle/>
          <a:p>
            <a:pPr algn="ctr">
              <a:buNone/>
            </a:pPr>
            <a:endParaRPr lang="ru-RU" i="1" dirty="0" smtClean="0"/>
          </a:p>
          <a:p>
            <a:pPr algn="ctr">
              <a:buNone/>
            </a:pPr>
            <a:r>
              <a:rPr lang="ru-RU" b="1" i="1" dirty="0" smtClean="0">
                <a:latin typeface="Book Antiqua" pitchFamily="18" charset="0"/>
              </a:rPr>
              <a:t>- </a:t>
            </a:r>
            <a:r>
              <a:rPr lang="ru-RU" b="1" i="1" dirty="0" smtClean="0">
                <a:latin typeface="Book Antiqua" pitchFamily="18" charset="0"/>
              </a:rPr>
              <a:t>Я сегодня на уроке узнал…</a:t>
            </a:r>
            <a:endParaRPr lang="ru-RU" b="1" dirty="0" smtClean="0">
              <a:latin typeface="Book Antiqua" pitchFamily="18" charset="0"/>
            </a:endParaRPr>
          </a:p>
          <a:p>
            <a:pPr algn="ctr">
              <a:buNone/>
            </a:pPr>
            <a:r>
              <a:rPr lang="ru-RU" b="1" i="1" dirty="0" smtClean="0">
                <a:latin typeface="Book Antiqua" pitchFamily="18" charset="0"/>
              </a:rPr>
              <a:t>- Я удивился тому, что…</a:t>
            </a:r>
            <a:endParaRPr lang="ru-RU" b="1" dirty="0" smtClean="0">
              <a:latin typeface="Book Antiqua" pitchFamily="18" charset="0"/>
            </a:endParaRPr>
          </a:p>
          <a:p>
            <a:pPr algn="ctr">
              <a:buNone/>
            </a:pPr>
            <a:r>
              <a:rPr lang="ru-RU" b="1" i="1" dirty="0" smtClean="0">
                <a:latin typeface="Book Antiqua" pitchFamily="18" charset="0"/>
              </a:rPr>
              <a:t>- Я смог (не смог)…</a:t>
            </a:r>
            <a:endParaRPr lang="ru-RU" b="1" dirty="0" smtClean="0">
              <a:latin typeface="Book Antiqua" pitchFamily="18" charset="0"/>
            </a:endParaRP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TotalTime>
  <Words>144</Words>
  <Application>Microsoft Office PowerPoint</Application>
  <PresentationFormat>Экран (4:3)</PresentationFormat>
  <Paragraphs>21</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Поток</vt:lpstr>
      <vt:lpstr>Слайд 1</vt:lpstr>
      <vt:lpstr>Слайд 2</vt:lpstr>
      <vt:lpstr>Слайд 3</vt:lpstr>
      <vt:lpstr>Не путай!</vt:lpstr>
      <vt:lpstr>                    Преобразуйте предложения с обстоятельством сравнения в СПП с придаточным сравнительным. </vt:lpstr>
      <vt:lpstr> Закончите предложения.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Admin</cp:lastModifiedBy>
  <cp:revision>2</cp:revision>
  <dcterms:modified xsi:type="dcterms:W3CDTF">2016-09-28T19:23:25Z</dcterms:modified>
</cp:coreProperties>
</file>